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8288000" cy="10287000"/>
  <p:notesSz cx="6858000" cy="9144000"/>
  <p:embeddedFontLst>
    <p:embeddedFont>
      <p:font typeface="Raleway" charset="1" panose="020B0503030101060003"/>
      <p:regular r:id="rId6"/>
    </p:embeddedFont>
    <p:embeddedFont>
      <p:font typeface="Raleway Bold" charset="1" panose="020B0803030101060003"/>
      <p:regular r:id="rId7"/>
    </p:embeddedFont>
    <p:embeddedFont>
      <p:font typeface="Playfair Display" charset="1" panose="00000500000000000000"/>
      <p:regular r:id="rId8"/>
    </p:embeddedFont>
    <p:embeddedFont>
      <p:font typeface="Playfair Display Bold" charset="1" panose="00000800000000000000"/>
      <p:regular r:id="rId9"/>
    </p:embeddedFont>
    <p:embeddedFont>
      <p:font typeface="Playfair Display Italics" charset="1" panose="00000500000000000000"/>
      <p:regular r:id="rId10"/>
    </p:embeddedFont>
    <p:embeddedFont>
      <p:font typeface="Playfair Display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2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58621" y="-335158"/>
            <a:ext cx="3911039" cy="10957317"/>
          </a:xfrm>
          <a:prstGeom prst="rect">
            <a:avLst/>
          </a:prstGeom>
          <a:solidFill>
            <a:srgbClr val="BEA8A7">
              <a:alpha val="19608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3707539"/>
            <a:ext cx="15597553" cy="5550761"/>
            <a:chOff x="0" y="0"/>
            <a:chExt cx="20796737" cy="7401015"/>
          </a:xfrm>
        </p:grpSpPr>
        <p:sp>
          <p:nvSpPr>
            <p:cNvPr name="AutoShape 4" id="4"/>
            <p:cNvSpPr/>
            <p:nvPr/>
          </p:nvSpPr>
          <p:spPr>
            <a:xfrm rot="0">
              <a:off x="944303" y="6064943"/>
              <a:ext cx="19852434" cy="62271"/>
            </a:xfrm>
            <a:prstGeom prst="rect">
              <a:avLst/>
            </a:prstGeom>
            <a:solidFill>
              <a:srgbClr val="302E2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44303" y="3043901"/>
              <a:ext cx="19848850" cy="2548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7200" spc="144">
                  <a:solidFill>
                    <a:srgbClr val="302E2C"/>
                  </a:solidFill>
                  <a:latin typeface="Playfair Display Bold"/>
                </a:rPr>
                <a:t>ВЕБ-ПРИЛОЖЕНИЕ</a:t>
              </a:r>
            </a:p>
            <a:p>
              <a:pPr>
                <a:lnSpc>
                  <a:spcPts val="7200"/>
                </a:lnSpc>
              </a:pPr>
              <a:r>
                <a:rPr lang="en-US" sz="7200" spc="144">
                  <a:solidFill>
                    <a:srgbClr val="302E2C"/>
                  </a:solidFill>
                  <a:latin typeface="Playfair Display Bold"/>
                </a:rPr>
                <a:t>"BOOKINGCLUB"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44303" y="6768766"/>
              <a:ext cx="19848850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1175469" cy="1215454"/>
              <a:chOff x="0" y="0"/>
              <a:chExt cx="628022" cy="649385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28022" cy="649385"/>
              </a:xfrm>
              <a:custGeom>
                <a:avLst/>
                <a:gdLst/>
                <a:ahLst/>
                <a:cxnLst/>
                <a:rect r="r" b="b" t="t" l="l"/>
                <a:pathLst>
                  <a:path h="649385" w="628022">
                    <a:moveTo>
                      <a:pt x="464192" y="0"/>
                    </a:moveTo>
                    <a:lnTo>
                      <a:pt x="0" y="0"/>
                    </a:lnTo>
                    <a:lnTo>
                      <a:pt x="0" y="649385"/>
                    </a:lnTo>
                    <a:lnTo>
                      <a:pt x="76200" y="649385"/>
                    </a:lnTo>
                    <a:lnTo>
                      <a:pt x="76200" y="76200"/>
                    </a:lnTo>
                    <a:lnTo>
                      <a:pt x="628022" y="76200"/>
                    </a:lnTo>
                    <a:lnTo>
                      <a:pt x="628022" y="0"/>
                    </a:lnTo>
                    <a:close/>
                  </a:path>
                </a:pathLst>
              </a:custGeom>
              <a:solidFill>
                <a:srgbClr val="302E2C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0" y="6804092"/>
            <a:ext cx="18288000" cy="3212245"/>
            <a:chOff x="0" y="0"/>
            <a:chExt cx="24384000" cy="428299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24384000" cy="154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75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351694" y="1861867"/>
              <a:ext cx="19680613" cy="2421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54"/>
                </a:lnSpc>
              </a:pPr>
              <a:r>
                <a:rPr lang="en-US" sz="3058" spc="275">
                  <a:solidFill>
                    <a:srgbClr val="302E2C"/>
                  </a:solidFill>
                  <a:latin typeface="Raleway"/>
                </a:rPr>
                <a:t>Подготовил:</a:t>
              </a:r>
            </a:p>
            <a:p>
              <a:pPr>
                <a:lnSpc>
                  <a:spcPts val="4954"/>
                </a:lnSpc>
              </a:pPr>
              <a:r>
                <a:rPr lang="en-US" sz="3058" spc="275">
                  <a:solidFill>
                    <a:srgbClr val="302E2C"/>
                  </a:solidFill>
                  <a:latin typeface="Raleway"/>
                </a:rPr>
                <a:t>студент группы 750503</a:t>
              </a:r>
            </a:p>
            <a:p>
              <a:pPr algn="just">
                <a:lnSpc>
                  <a:spcPts val="4954"/>
                </a:lnSpc>
              </a:pPr>
              <a:r>
                <a:rPr lang="en-US" sz="3058" spc="275">
                  <a:solidFill>
                    <a:srgbClr val="302E2C"/>
                  </a:solidFill>
                  <a:latin typeface="Raleway"/>
                </a:rPr>
                <a:t>Веденичев Антон Сергеевич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6804092"/>
            <a:ext cx="18288000" cy="3212245"/>
            <a:chOff x="0" y="0"/>
            <a:chExt cx="24384000" cy="428299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24384000" cy="154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75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351694" y="1861867"/>
              <a:ext cx="19680613" cy="2421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954"/>
                </a:lnSpc>
              </a:pPr>
              <a:r>
                <a:rPr lang="en-US" sz="3058" spc="275">
                  <a:solidFill>
                    <a:srgbClr val="302E2C"/>
                  </a:solidFill>
                  <a:latin typeface="Raleway"/>
                </a:rPr>
                <a:t>Проверил:</a:t>
              </a:r>
            </a:p>
            <a:p>
              <a:pPr algn="r">
                <a:lnSpc>
                  <a:spcPts val="4954"/>
                </a:lnSpc>
              </a:pPr>
              <a:r>
                <a:rPr lang="en-US" sz="3058" spc="275">
                  <a:solidFill>
                    <a:srgbClr val="302E2C"/>
                  </a:solidFill>
                  <a:latin typeface="Raleway"/>
                </a:rPr>
                <a:t>дипломный руководитель</a:t>
              </a:r>
            </a:p>
            <a:p>
              <a:pPr algn="r">
                <a:lnSpc>
                  <a:spcPts val="4954"/>
                </a:lnSpc>
              </a:pPr>
              <a:r>
                <a:rPr lang="en-US" sz="3058" spc="275">
                  <a:solidFill>
                    <a:srgbClr val="302E2C"/>
                  </a:solidFill>
                  <a:latin typeface="Raleway"/>
                </a:rPr>
                <a:t>Самусевич Антон Сергеевич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71039" y="-300445"/>
            <a:ext cx="5589482" cy="10887890"/>
          </a:xfrm>
          <a:prstGeom prst="rect">
            <a:avLst/>
          </a:prstGeom>
          <a:solidFill>
            <a:srgbClr val="BEA8A7">
              <a:alpha val="19608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2861964"/>
            <a:ext cx="9252103" cy="4563073"/>
            <a:chOff x="0" y="0"/>
            <a:chExt cx="12336137" cy="6084097"/>
          </a:xfrm>
        </p:grpSpPr>
        <p:sp>
          <p:nvSpPr>
            <p:cNvPr name="AutoShape 4" id="4"/>
            <p:cNvSpPr/>
            <p:nvPr/>
          </p:nvSpPr>
          <p:spPr>
            <a:xfrm rot="0">
              <a:off x="0" y="3703032"/>
              <a:ext cx="12336137" cy="62271"/>
            </a:xfrm>
            <a:prstGeom prst="rect">
              <a:avLst/>
            </a:prstGeom>
            <a:solidFill>
              <a:srgbClr val="302E2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0103780" cy="3230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80">
                  <a:solidFill>
                    <a:srgbClr val="302E2C"/>
                  </a:solidFill>
                  <a:latin typeface="Playfair Display Bold"/>
                </a:rPr>
                <a:t>Спасибо за просмотр!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336442"/>
              <a:ext cx="10103780" cy="709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451849"/>
              <a:ext cx="10103780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6377698" y="8668330"/>
            <a:ext cx="881602" cy="911590"/>
            <a:chOff x="0" y="0"/>
            <a:chExt cx="628022" cy="64938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28022" cy="649385"/>
            </a:xfrm>
            <a:custGeom>
              <a:avLst/>
              <a:gdLst/>
              <a:ahLst/>
              <a:cxnLst/>
              <a:rect r="r" b="b" t="t" l="l"/>
              <a:pathLst>
                <a:path h="649385" w="628022">
                  <a:moveTo>
                    <a:pt x="464192" y="0"/>
                  </a:moveTo>
                  <a:lnTo>
                    <a:pt x="0" y="0"/>
                  </a:lnTo>
                  <a:lnTo>
                    <a:pt x="0" y="649385"/>
                  </a:lnTo>
                  <a:lnTo>
                    <a:pt x="76200" y="649385"/>
                  </a:lnTo>
                  <a:lnTo>
                    <a:pt x="76200" y="76200"/>
                  </a:lnTo>
                  <a:lnTo>
                    <a:pt x="628022" y="76200"/>
                  </a:lnTo>
                  <a:lnTo>
                    <a:pt x="628022" y="0"/>
                  </a:lnTo>
                  <a:close/>
                </a:path>
              </a:pathLst>
            </a:custGeom>
            <a:solidFill>
              <a:srgbClr val="302E2C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17817" t="0" r="17817" b="0"/>
          <a:stretch>
            <a:fillRect/>
          </a:stretch>
        </p:blipFill>
        <p:spPr>
          <a:xfrm flipH="false" flipV="false" rot="0">
            <a:off x="10371039" y="0"/>
            <a:ext cx="5407268" cy="10287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10677" t="5632" r="10677" b="0"/>
          <a:stretch>
            <a:fillRect/>
          </a:stretch>
        </p:blipFill>
        <p:spPr>
          <a:xfrm flipH="false" flipV="false" rot="0">
            <a:off x="10280803" y="0"/>
            <a:ext cx="567971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2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7848600" cy="8229600"/>
          </a:xfrm>
          <a:prstGeom prst="rect">
            <a:avLst/>
          </a:prstGeom>
          <a:solidFill>
            <a:srgbClr val="BEA8A7">
              <a:alpha val="19608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9410700" y="1028700"/>
            <a:ext cx="7848600" cy="8229600"/>
          </a:xfrm>
          <a:prstGeom prst="rect">
            <a:avLst/>
          </a:prstGeom>
          <a:solidFill>
            <a:srgbClr val="BEA8A7">
              <a:alpha val="19608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7848600" cy="7956216"/>
            <a:chOff x="0" y="0"/>
            <a:chExt cx="10464800" cy="1060828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954646" y="0"/>
              <a:ext cx="9510154" cy="18729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130"/>
                </a:lnSpc>
              </a:pPr>
              <a:r>
                <a:rPr lang="en-US" sz="9275" spc="92">
                  <a:solidFill>
                    <a:srgbClr val="302E2C"/>
                  </a:solidFill>
                  <a:latin typeface="Playfair Display Bold"/>
                </a:rPr>
                <a:t>Задачи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54646" y="3486868"/>
              <a:ext cx="9510154" cy="7121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888"/>
                </a:lnSpc>
              </a:pPr>
              <a:r>
                <a:rPr lang="en-US" sz="2400" spc="216">
                  <a:solidFill>
                    <a:srgbClr val="302E2C"/>
                  </a:solidFill>
                  <a:latin typeface="Raleway"/>
                </a:rPr>
                <a:t>Предоставление полного функционала для создания и обновления информации о книгах.</a:t>
              </a:r>
            </a:p>
            <a:p>
              <a:pPr algn="r">
                <a:lnSpc>
                  <a:spcPts val="3888"/>
                </a:lnSpc>
              </a:pPr>
              <a:r>
                <a:rPr lang="en-US" sz="2400" spc="216">
                  <a:solidFill>
                    <a:srgbClr val="302E2C"/>
                  </a:solidFill>
                  <a:latin typeface="Arimo"/>
                </a:rPr>
                <a:t> Предоставление возможности поиска книг по различным параметрам.</a:t>
              </a:r>
            </a:p>
            <a:p>
              <a:pPr algn="r">
                <a:lnSpc>
                  <a:spcPts val="3888"/>
                </a:lnSpc>
              </a:pPr>
              <a:r>
                <a:rPr lang="en-US" sz="2400" spc="216">
                  <a:solidFill>
                    <a:srgbClr val="302E2C"/>
                  </a:solidFill>
                  <a:latin typeface="Arimo"/>
                </a:rPr>
                <a:t> Удобный пользовательский интерфейс, не требующий затрат времени для изучения.</a:t>
              </a:r>
            </a:p>
            <a:p>
              <a:pPr algn="ctr">
                <a:lnSpc>
                  <a:spcPts val="6010"/>
                </a:lnSpc>
              </a:pPr>
            </a:p>
            <a:p>
              <a:pPr algn="ctr">
                <a:lnSpc>
                  <a:spcPts val="6010"/>
                </a:lnSpc>
              </a:pP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0" y="2694069"/>
              <a:ext cx="10464800" cy="76453"/>
            </a:xfrm>
            <a:prstGeom prst="rect">
              <a:avLst/>
            </a:prstGeom>
            <a:solidFill>
              <a:srgbClr val="302E2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10700" y="1028700"/>
            <a:ext cx="7848600" cy="5356951"/>
            <a:chOff x="0" y="0"/>
            <a:chExt cx="10464800" cy="714260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53929" y="0"/>
              <a:ext cx="9410871" cy="187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135"/>
                </a:lnSpc>
              </a:pPr>
              <a:r>
                <a:rPr lang="en-US" sz="9279" spc="92">
                  <a:solidFill>
                    <a:srgbClr val="302E2C"/>
                  </a:solidFill>
                  <a:latin typeface="Playfair Display Bold"/>
                </a:rPr>
                <a:t>Функции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53929" y="3307074"/>
              <a:ext cx="9410871" cy="3835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887"/>
                </a:lnSpc>
              </a:pPr>
              <a:r>
                <a:rPr lang="en-US" sz="2399" spc="215">
                  <a:solidFill>
                    <a:srgbClr val="302E2C"/>
                  </a:solidFill>
                  <a:latin typeface="Raleway"/>
                </a:rPr>
                <a:t>создание новых пользователей в системе.</a:t>
              </a:r>
            </a:p>
            <a:p>
              <a:pPr algn="r">
                <a:lnSpc>
                  <a:spcPts val="3887"/>
                </a:lnSpc>
              </a:pPr>
              <a:r>
                <a:rPr lang="en-US" sz="2399" spc="215">
                  <a:solidFill>
                    <a:srgbClr val="302E2C"/>
                  </a:solidFill>
                  <a:latin typeface="Arimo"/>
                </a:rPr>
                <a:t> авторизация пользователя.</a:t>
              </a:r>
            </a:p>
            <a:p>
              <a:pPr algn="r">
                <a:lnSpc>
                  <a:spcPts val="3887"/>
                </a:lnSpc>
              </a:pPr>
              <a:r>
                <a:rPr lang="en-US" sz="2399" spc="215">
                  <a:solidFill>
                    <a:srgbClr val="302E2C"/>
                  </a:solidFill>
                  <a:latin typeface="Arimo"/>
                </a:rPr>
                <a:t> создание</a:t>
              </a:r>
              <a:r>
                <a:rPr lang="en-US" sz="2399" spc="215">
                  <a:solidFill>
                    <a:srgbClr val="302E2C"/>
                  </a:solidFill>
                  <a:latin typeface="Raleway"/>
                </a:rPr>
                <a:t> книг.</a:t>
              </a:r>
            </a:p>
            <a:p>
              <a:pPr algn="r">
                <a:lnSpc>
                  <a:spcPts val="3887"/>
                </a:lnSpc>
              </a:pPr>
              <a:r>
                <a:rPr lang="en-US" sz="2399" spc="215">
                  <a:solidFill>
                    <a:srgbClr val="302E2C"/>
                  </a:solidFill>
                  <a:latin typeface="Raleway"/>
                </a:rPr>
                <a:t> поиск книг.</a:t>
              </a:r>
            </a:p>
            <a:p>
              <a:pPr algn="r">
                <a:lnSpc>
                  <a:spcPts val="3887"/>
                </a:lnSpc>
              </a:pPr>
              <a:r>
                <a:rPr lang="en-US" sz="2399" spc="215">
                  <a:solidFill>
                    <a:srgbClr val="302E2C"/>
                  </a:solidFill>
                  <a:latin typeface="Raleway"/>
                </a:rPr>
                <a:t> возможность изменения описания книг.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2607897"/>
              <a:ext cx="10355550" cy="75654"/>
            </a:xfrm>
            <a:prstGeom prst="rect">
              <a:avLst/>
            </a:prstGeom>
            <a:solidFill>
              <a:srgbClr val="302E2C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01214"/>
            <a:ext cx="16230600" cy="719874"/>
            <a:chOff x="0" y="0"/>
            <a:chExt cx="21640800" cy="95983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849126" y="424526"/>
              <a:ext cx="18319522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0" y="0"/>
              <a:ext cx="21640800" cy="65955"/>
            </a:xfrm>
            <a:prstGeom prst="rect">
              <a:avLst/>
            </a:prstGeom>
            <a:solidFill>
              <a:srgbClr val="302E2C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7858" t="8791" r="0" b="8791"/>
          <a:stretch>
            <a:fillRect/>
          </a:stretch>
        </p:blipFill>
        <p:spPr>
          <a:xfrm flipH="false" flipV="false" rot="0">
            <a:off x="1028700" y="4447794"/>
            <a:ext cx="8115300" cy="36294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7025" r="3423" b="6049"/>
          <a:stretch>
            <a:fillRect/>
          </a:stretch>
        </p:blipFill>
        <p:spPr>
          <a:xfrm flipH="false" flipV="false" rot="0">
            <a:off x="9144000" y="4447794"/>
            <a:ext cx="8115300" cy="362940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476624" y="1028700"/>
            <a:ext cx="15334751" cy="2050326"/>
            <a:chOff x="0" y="0"/>
            <a:chExt cx="20446335" cy="27337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20446335" cy="161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80">
                  <a:solidFill>
                    <a:srgbClr val="302E2C"/>
                  </a:solidFill>
                  <a:latin typeface="Playfair Display Bold"/>
                </a:rPr>
                <a:t>Аналоги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971929" y="1954242"/>
              <a:ext cx="16502477" cy="779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08834"/>
            <a:ext cx="16230600" cy="49466"/>
          </a:xfrm>
          <a:prstGeom prst="rect">
            <a:avLst/>
          </a:prstGeom>
          <a:solidFill>
            <a:srgbClr val="302E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48346" y="6333807"/>
            <a:ext cx="3655624" cy="20567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3325"/>
          <a:stretch>
            <a:fillRect/>
          </a:stretch>
        </p:blipFill>
        <p:spPr>
          <a:xfrm flipH="false" flipV="false" rot="0">
            <a:off x="2248346" y="3086771"/>
            <a:ext cx="4049076" cy="20567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22575"/>
          <a:stretch>
            <a:fillRect/>
          </a:stretch>
        </p:blipFill>
        <p:spPr>
          <a:xfrm flipH="false" flipV="false" rot="0">
            <a:off x="13285728" y="6487765"/>
            <a:ext cx="2771479" cy="190277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231883" y="6793147"/>
            <a:ext cx="1824234" cy="12920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186" t="0" r="186" b="373"/>
          <a:stretch>
            <a:fillRect/>
          </a:stretch>
        </p:blipFill>
        <p:spPr>
          <a:xfrm flipH="false" flipV="false" rot="0">
            <a:off x="12331839" y="3079026"/>
            <a:ext cx="3725367" cy="206447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476624" y="1028700"/>
            <a:ext cx="15334751" cy="2050326"/>
            <a:chOff x="0" y="0"/>
            <a:chExt cx="20446335" cy="273376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20446335" cy="161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80">
                  <a:solidFill>
                    <a:srgbClr val="302E2C"/>
                  </a:solidFill>
                  <a:latin typeface="Playfair Display Bold"/>
                </a:rPr>
                <a:t>Используемые технологии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71929" y="1954242"/>
              <a:ext cx="16502477" cy="779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08834"/>
            <a:ext cx="16230600" cy="49466"/>
          </a:xfrm>
          <a:prstGeom prst="rect">
            <a:avLst/>
          </a:prstGeom>
          <a:solidFill>
            <a:srgbClr val="302E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506552"/>
            <a:ext cx="7534869" cy="36631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827176" y="5992772"/>
            <a:ext cx="6432124" cy="321606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476624" y="1028700"/>
            <a:ext cx="15334751" cy="2050326"/>
            <a:chOff x="0" y="0"/>
            <a:chExt cx="20446335" cy="273376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20446335" cy="161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80">
                  <a:solidFill>
                    <a:srgbClr val="302E2C"/>
                  </a:solidFill>
                  <a:latin typeface="Playfair Display Bold"/>
                </a:rPr>
                <a:t>Результаты разработки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971929" y="1954242"/>
              <a:ext cx="16502477" cy="779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  <a:r>
                <a:rPr lang="en-US" sz="3200" spc="288">
                  <a:solidFill>
                    <a:srgbClr val="302E2C"/>
                  </a:solidFill>
                  <a:latin typeface="Raleway"/>
                </a:rPr>
                <a:t>Страницы просмотра книг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6624" y="1028700"/>
            <a:ext cx="15334751" cy="2050326"/>
            <a:chOff x="0" y="0"/>
            <a:chExt cx="20446335" cy="27337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0446335" cy="161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80">
                  <a:solidFill>
                    <a:srgbClr val="302E2C"/>
                  </a:solidFill>
                  <a:latin typeface="Playfair Display Bold"/>
                </a:rPr>
                <a:t>Результаты разработки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971929" y="1954242"/>
              <a:ext cx="16502477" cy="779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  <a:r>
                <a:rPr lang="en-US" sz="3200" spc="288">
                  <a:solidFill>
                    <a:srgbClr val="302E2C"/>
                  </a:solidFill>
                  <a:latin typeface="Raleway"/>
                </a:rPr>
                <a:t>Боковое меню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9208834"/>
            <a:ext cx="16230600" cy="49466"/>
          </a:xfrm>
          <a:prstGeom prst="rect">
            <a:avLst/>
          </a:prstGeom>
          <a:solidFill>
            <a:srgbClr val="302E2C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12738"/>
          <a:stretch>
            <a:fillRect/>
          </a:stretch>
        </p:blipFill>
        <p:spPr>
          <a:xfrm flipH="false" flipV="false" rot="0">
            <a:off x="1028700" y="3079026"/>
            <a:ext cx="5015344" cy="33254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627923" y="4191509"/>
            <a:ext cx="4631377" cy="5017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08834"/>
            <a:ext cx="16230600" cy="49466"/>
          </a:xfrm>
          <a:prstGeom prst="rect">
            <a:avLst/>
          </a:prstGeom>
          <a:solidFill>
            <a:srgbClr val="302E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1395"/>
          <a:stretch>
            <a:fillRect/>
          </a:stretch>
        </p:blipFill>
        <p:spPr>
          <a:xfrm flipH="false" flipV="false" rot="0">
            <a:off x="1334458" y="3487535"/>
            <a:ext cx="9839790" cy="32656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8883" b="0"/>
          <a:stretch>
            <a:fillRect/>
          </a:stretch>
        </p:blipFill>
        <p:spPr>
          <a:xfrm flipH="false" flipV="false" rot="0">
            <a:off x="9144000" y="3783054"/>
            <a:ext cx="9144000" cy="542578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476624" y="701040"/>
            <a:ext cx="15334751" cy="2705646"/>
            <a:chOff x="0" y="0"/>
            <a:chExt cx="20446335" cy="360752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20446335" cy="161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80">
                  <a:solidFill>
                    <a:srgbClr val="302E2C"/>
                  </a:solidFill>
                  <a:latin typeface="Playfair Display Bold"/>
                </a:rPr>
                <a:t>Результаты разработки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971929" y="1954242"/>
              <a:ext cx="16502477" cy="16532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  <a:r>
                <a:rPr lang="en-US" sz="3200" spc="288">
                  <a:solidFill>
                    <a:srgbClr val="302E2C"/>
                  </a:solidFill>
                  <a:latin typeface="Raleway"/>
                </a:rPr>
                <a:t>Аутентификация и Регистрация </a:t>
              </a:r>
            </a:p>
            <a:p>
              <a:pPr algn="ctr">
                <a:lnSpc>
                  <a:spcPts val="5184"/>
                </a:lnSpc>
              </a:pPr>
              <a:r>
                <a:rPr lang="en-US" sz="3200" spc="288">
                  <a:solidFill>
                    <a:srgbClr val="302E2C"/>
                  </a:solidFill>
                  <a:latin typeface="Raleway"/>
                </a:rPr>
                <a:t>Выход из учётной записи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16208" b="32867"/>
          <a:stretch>
            <a:fillRect/>
          </a:stretch>
        </p:blipFill>
        <p:spPr>
          <a:xfrm flipH="false" flipV="false" rot="0">
            <a:off x="1334458" y="7193315"/>
            <a:ext cx="7809542" cy="18414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08834"/>
            <a:ext cx="16230600" cy="712254"/>
            <a:chOff x="0" y="0"/>
            <a:chExt cx="21640800" cy="94967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849126" y="424526"/>
              <a:ext cx="1831952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44">
                  <a:solidFill>
                    <a:srgbClr val="302E2C"/>
                  </a:solidFill>
                  <a:latin typeface="Playfair Display"/>
                </a:rPr>
                <a:t>MF | F/W 2020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0" y="0"/>
              <a:ext cx="21640800" cy="65955"/>
            </a:xfrm>
            <a:prstGeom prst="rect">
              <a:avLst/>
            </a:prstGeom>
            <a:solidFill>
              <a:srgbClr val="302E2C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1125" b="0"/>
          <a:stretch>
            <a:fillRect/>
          </a:stretch>
        </p:blipFill>
        <p:spPr>
          <a:xfrm flipH="false" flipV="false" rot="0">
            <a:off x="1028700" y="3283686"/>
            <a:ext cx="8115300" cy="46546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658239" y="4991442"/>
            <a:ext cx="8601061" cy="421739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476624" y="1028700"/>
            <a:ext cx="15334751" cy="2050326"/>
            <a:chOff x="0" y="0"/>
            <a:chExt cx="20446335" cy="27337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20446335" cy="161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80">
                  <a:solidFill>
                    <a:srgbClr val="302E2C"/>
                  </a:solidFill>
                  <a:latin typeface="Playfair Display Bold"/>
                </a:rPr>
                <a:t>Результаты разработки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971929" y="1954242"/>
              <a:ext cx="16502477" cy="779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84"/>
                </a:lnSpc>
              </a:pPr>
              <a:r>
                <a:rPr lang="en-US" sz="3200" spc="288">
                  <a:solidFill>
                    <a:srgbClr val="302E2C"/>
                  </a:solidFill>
                  <a:latin typeface="Raleway"/>
                </a:rPr>
                <a:t>Работа с пользователями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2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-252793"/>
            <a:ext cx="9029700" cy="10792587"/>
          </a:xfrm>
          <a:prstGeom prst="rect">
            <a:avLst/>
          </a:prstGeom>
          <a:solidFill>
            <a:srgbClr val="BEA8A7">
              <a:alpha val="19608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6466802" y="838554"/>
            <a:ext cx="11103009" cy="9209868"/>
            <a:chOff x="0" y="0"/>
            <a:chExt cx="14804012" cy="12279824"/>
          </a:xfrm>
        </p:grpSpPr>
        <p:sp>
          <p:nvSpPr>
            <p:cNvPr name="AutoShape 4" id="4"/>
            <p:cNvSpPr/>
            <p:nvPr/>
          </p:nvSpPr>
          <p:spPr>
            <a:xfrm rot="0">
              <a:off x="1047052" y="3097215"/>
              <a:ext cx="13756960" cy="69047"/>
            </a:xfrm>
            <a:prstGeom prst="rect">
              <a:avLst/>
            </a:prstGeom>
            <a:solidFill>
              <a:srgbClr val="302E2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47052" y="881294"/>
              <a:ext cx="13754401" cy="1605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999" spc="79">
                  <a:solidFill>
                    <a:srgbClr val="302E2C"/>
                  </a:solidFill>
                  <a:latin typeface="Playfair Display Bold"/>
                </a:rPr>
                <a:t>Итоги разработки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047052" y="3801620"/>
              <a:ext cx="13754401" cy="78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23"/>
                </a:lnSpc>
              </a:pPr>
              <a:r>
                <a:rPr lang="en-US" sz="3769" spc="263">
                  <a:solidFill>
                    <a:srgbClr val="302E2C"/>
                  </a:solidFill>
                  <a:latin typeface="Raleway Bold"/>
                </a:rPr>
                <a:t>ВЫВОД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047052" y="5043575"/>
              <a:ext cx="13754401" cy="7236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140">
                  <a:solidFill>
                    <a:srgbClr val="302E2C"/>
                  </a:solidFill>
                  <a:latin typeface="Raleway"/>
                </a:rPr>
                <a:t>В</a:t>
              </a:r>
              <a:r>
                <a:rPr lang="en-US" sz="2799" spc="140">
                  <a:solidFill>
                    <a:srgbClr val="302E2C"/>
                  </a:solidFill>
                  <a:latin typeface="Raleway"/>
                </a:rPr>
                <a:t> результате разработки веб-приложения получилось реализовать первоначальные идеи, получив современное и полезное приложение. Был создан продукт, который позволяет создавать, просматривать и бронировать книги. </a:t>
              </a:r>
            </a:p>
            <a:p>
              <a:pPr>
                <a:lnSpc>
                  <a:spcPts val="3919"/>
                </a:lnSpc>
              </a:pPr>
              <a:r>
                <a:rPr lang="en-US" sz="2799" spc="140">
                  <a:solidFill>
                    <a:srgbClr val="302E2C"/>
                  </a:solidFill>
                  <a:latin typeface="Raleway"/>
                </a:rPr>
                <a:t>	Данное веб-приложение могут использовать все категории пользователей, заинтересованые в книгах и обладающие устройством с возможностью подключения к сети интернет. Приложение легко расширяемо и обладает достаточным спектром возможностей для администрирования.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1303371" cy="1347707"/>
              <a:chOff x="0" y="0"/>
              <a:chExt cx="628022" cy="64938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28022" cy="649385"/>
              </a:xfrm>
              <a:custGeom>
                <a:avLst/>
                <a:gdLst/>
                <a:ahLst/>
                <a:cxnLst/>
                <a:rect r="r" b="b" t="t" l="l"/>
                <a:pathLst>
                  <a:path h="649385" w="628022">
                    <a:moveTo>
                      <a:pt x="464192" y="0"/>
                    </a:moveTo>
                    <a:lnTo>
                      <a:pt x="0" y="0"/>
                    </a:lnTo>
                    <a:lnTo>
                      <a:pt x="0" y="649385"/>
                    </a:lnTo>
                    <a:lnTo>
                      <a:pt x="76200" y="649385"/>
                    </a:lnTo>
                    <a:lnTo>
                      <a:pt x="76200" y="76200"/>
                    </a:lnTo>
                    <a:lnTo>
                      <a:pt x="628022" y="76200"/>
                    </a:lnTo>
                    <a:lnTo>
                      <a:pt x="628022" y="0"/>
                    </a:lnTo>
                    <a:close/>
                  </a:path>
                </a:pathLst>
              </a:custGeom>
              <a:solidFill>
                <a:srgbClr val="302E2C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DAEgEw7-QiE</dc:identifier>
  <dcterms:modified xsi:type="dcterms:W3CDTF">2011-08-01T06:04:30Z</dcterms:modified>
  <cp:revision>1</cp:revision>
  <dc:title>Веб-приложение</dc:title>
</cp:coreProperties>
</file>